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394" r:id="rId3"/>
    <p:sldId id="395" r:id="rId4"/>
    <p:sldId id="426" r:id="rId5"/>
    <p:sldId id="396" r:id="rId6"/>
    <p:sldId id="397" r:id="rId7"/>
    <p:sldId id="398" r:id="rId8"/>
    <p:sldId id="400" r:id="rId9"/>
    <p:sldId id="401" r:id="rId10"/>
    <p:sldId id="408" r:id="rId11"/>
    <p:sldId id="409" r:id="rId12"/>
    <p:sldId id="412" r:id="rId13"/>
    <p:sldId id="413" r:id="rId14"/>
    <p:sldId id="416" r:id="rId15"/>
    <p:sldId id="427" r:id="rId16"/>
    <p:sldId id="418" r:id="rId17"/>
    <p:sldId id="419" r:id="rId18"/>
    <p:sldId id="421" r:id="rId19"/>
    <p:sldId id="429" r:id="rId20"/>
    <p:sldId id="423" r:id="rId21"/>
    <p:sldId id="39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43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3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0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32/strukturi-ot-danni-i-algoritmi" TargetMode="External"/><Relationship Id="rId3" Type="http://schemas.openxmlformats.org/officeDocument/2006/relationships/hyperlink" Target="https://softuni.bg/trainings/1857/data-structures-january-2018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facebook.com/groups/52782576761061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collections.codeplex.com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Relationship Id="rId9" Type="http://schemas.openxmlformats.org/officeDocument/2006/relationships/hyperlink" Target="http://www.codeblocks.org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GB" dirty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8248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recommended language for this course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Homework can be submitted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r>
              <a:rPr lang="en-US" dirty="0"/>
              <a:t>At the final exam attendees can use: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427999" cy="5570355"/>
          </a:xfrm>
        </p:spPr>
        <p:txBody>
          <a:bodyPr>
            <a:normAutofit/>
          </a:bodyPr>
          <a:lstStyle/>
          <a:p>
            <a:r>
              <a:rPr lang="en-US" sz="3600" dirty="0"/>
              <a:t>Practical exam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%</a:t>
            </a:r>
          </a:p>
          <a:p>
            <a:r>
              <a:rPr lang="en-GB" sz="3600" dirty="0"/>
              <a:t>Labs/</a:t>
            </a:r>
            <a:r>
              <a:rPr lang="en-US" sz="3600" dirty="0"/>
              <a:t>Homework </a:t>
            </a:r>
          </a:p>
          <a:p>
            <a:pPr marL="0" indent="0">
              <a:buNone/>
            </a:pPr>
            <a:r>
              <a:rPr lang="en-US" sz="3600" dirty="0"/>
              <a:t>   (1 week deadline after exercise)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  <a:p>
            <a:r>
              <a:rPr lang="en-US" sz="3600" dirty="0"/>
              <a:t>Contribution in the forum: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"Data Structures"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2</a:t>
            </a:r>
            <a:r>
              <a:rPr lang="en-US" dirty="0"/>
              <a:t> problem</a:t>
            </a:r>
            <a:r>
              <a:rPr lang="en-GB" dirty="0"/>
              <a:t>s</a:t>
            </a:r>
            <a:r>
              <a:rPr lang="en-US" dirty="0"/>
              <a:t> for 6 hours</a:t>
            </a:r>
          </a:p>
          <a:p>
            <a:pPr>
              <a:lnSpc>
                <a:spcPct val="110000"/>
              </a:lnSpc>
            </a:pPr>
            <a:r>
              <a:rPr lang="en-GB" dirty="0"/>
              <a:t>Data structure + </a:t>
            </a:r>
            <a:r>
              <a:rPr lang="en-US" dirty="0"/>
              <a:t>Command execution system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E.g. hierarchy + add + get parent, etc.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E.g. add + edit + remove tickets + search, etc.</a:t>
            </a:r>
          </a:p>
          <a:p>
            <a:pPr>
              <a:lnSpc>
                <a:spcPct val="110000"/>
              </a:lnSpc>
            </a:pPr>
            <a:r>
              <a:rPr lang="en-US" dirty="0"/>
              <a:t>Available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test solution</a:t>
            </a:r>
          </a:p>
          <a:p>
            <a:pPr>
              <a:lnSpc>
                <a:spcPct val="110000"/>
              </a:lnSpc>
            </a:pPr>
            <a:r>
              <a:rPr lang="en-US" dirty="0">
                <a:cs typeface="Consolas" pitchFamily="49" charset="0"/>
              </a:rPr>
              <a:t>Automated judge system 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real-time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cs typeface="Consolas" pitchFamily="49" charset="0"/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8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https://softuni.bg/trainings/1857/data-structures-january-2018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8011" y="5608793"/>
            <a:ext cx="9158401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https://www.facebook.com/groups/527825767610618/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https://softuni.bg/forum/categories/32/strukturi-ot-danni-i-algoritmi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 – Additional Resources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/>
              <a:t>Nakov P., </a:t>
            </a:r>
            <a:r>
              <a:rPr lang="en-US" sz="2800" noProof="1"/>
              <a:t>Dobrikov</a:t>
            </a:r>
            <a:r>
              <a:rPr lang="en-US" sz="2800" dirty="0"/>
              <a:t> P., "Programming = ++ Algorithms;", 5</a:t>
            </a:r>
            <a:r>
              <a:rPr lang="en-US" sz="2800" baseline="30000" dirty="0"/>
              <a:t>th</a:t>
            </a:r>
            <a:r>
              <a:rPr lang="en-US" sz="2800" dirty="0"/>
              <a:t> Edition, ISBN: 954-8905-06-X, Faber Publishing (2015)</a:t>
            </a:r>
          </a:p>
          <a:p>
            <a:r>
              <a:rPr lang="en-US" sz="2800" dirty="0"/>
              <a:t>Download a free copy from: </a:t>
            </a:r>
            <a:r>
              <a:rPr lang="en-US" sz="2800" dirty="0">
                <a:hlinkClick r:id="rId2"/>
              </a:rPr>
              <a:t>www.programirane.org</a:t>
            </a:r>
            <a:endParaRPr lang="en-US" sz="2800" dirty="0"/>
          </a:p>
          <a:p>
            <a:r>
              <a:rPr lang="en-US" sz="2800" dirty="0"/>
              <a:t>No English version (Bulgarian only)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/>
              <a:t>Cormen T., Leiserson C., Rivest R., Stein C., </a:t>
            </a:r>
            <a:r>
              <a:rPr lang="en-US" sz="3000" dirty="0"/>
              <a:t>"Introduction to Algorithms", 3</a:t>
            </a:r>
            <a:r>
              <a:rPr lang="en-US" sz="3000" baseline="30000" dirty="0"/>
              <a:t>rd</a:t>
            </a:r>
            <a:r>
              <a:rPr lang="en-US" sz="3000" dirty="0"/>
              <a:t> Edition, ISBN  978-0262033848, MIT Press (2009)</a:t>
            </a:r>
          </a:p>
          <a:p>
            <a:r>
              <a:rPr lang="en-US" sz="3000" dirty="0"/>
              <a:t>Find the book in Internet: </a:t>
            </a:r>
            <a:r>
              <a:rPr lang="en-US" sz="3000" dirty="0">
                <a:hlinkClick r:id="rId5"/>
              </a:rPr>
              <a:t>https://goo.gl/ElgQD3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SharpDevelop</a:t>
            </a:r>
            <a:r>
              <a:rPr lang="en-US" dirty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Studio </a:t>
            </a:r>
            <a:r>
              <a:rPr lang="en-US" dirty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noProof="1"/>
              <a:t>Wintellect</a:t>
            </a:r>
            <a:r>
              <a:rPr lang="en-US" dirty="0"/>
              <a:t> Power Collections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https://powercollections.codeplex.com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hlinkClick r:id="rId7"/>
              </a:rPr>
              <a:t>Eclipse</a:t>
            </a:r>
            <a:r>
              <a:rPr lang="en-US" dirty="0"/>
              <a:t> / </a:t>
            </a:r>
            <a:r>
              <a:rPr lang="en-US" dirty="0">
                <a:hlinkClick r:id="rId8"/>
              </a:rPr>
              <a:t>IntelliJ IDEA</a:t>
            </a:r>
            <a:r>
              <a:rPr lang="en-US" dirty="0"/>
              <a:t> (for Java), </a:t>
            </a:r>
            <a:r>
              <a:rPr lang="en-US" dirty="0">
                <a:hlinkClick r:id="rId9"/>
              </a:rPr>
              <a:t>Code::Blocks </a:t>
            </a:r>
            <a:r>
              <a:rPr lang="en-US" dirty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https://softuni.bg/opencourses/data-structures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56" y="886106"/>
            <a:ext cx="3658755" cy="2238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508808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23" y="27432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/>
              <a:t>Course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1311547" y="1757907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6905297" y="2035137"/>
            <a:ext cx="3200400" cy="1761384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64" y="1615743"/>
            <a:ext cx="1785978" cy="178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Lists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Basic Tree Data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Heaps and Priority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B-Trees and Red-Black Trees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AA-Trees and AVL trees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Rope and </a:t>
            </a:r>
            <a:r>
              <a:rPr lang="en-US" dirty="0" err="1"/>
              <a:t>Trie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Quad Trees, K-d Trees, Interval Trees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Hash Tables, Sets and Dictionaries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Combining Data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Preparations x 2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– Course Program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7826919" y="1252999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6182212" y="3832997"/>
            <a:ext cx="6673017" cy="214503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91043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Georgi Angelov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Majoring in Computer Science at University of Telecommunications and Posts, Sofia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Passionate when it comes to programming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12" y="1447800"/>
            <a:ext cx="2598000" cy="2726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Lessons: ~ </a:t>
            </a:r>
            <a:r>
              <a:rPr lang="en-US" sz="3600" dirty="0">
                <a:latin typeface="Consolas" pitchFamily="49" charset="0"/>
              </a:rPr>
              <a:t>25</a:t>
            </a:r>
            <a:r>
              <a:rPr lang="en-US" sz="3600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exercises (in class labs): ~ </a:t>
            </a:r>
            <a:r>
              <a:rPr lang="en-US" sz="3600" dirty="0">
                <a:latin typeface="Consolas" pitchFamily="49" charset="0"/>
              </a:rPr>
              <a:t>25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Exam preparation: 8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Homework: ~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Schedule: January – March 2018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exam: 11 March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Data Structures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875</Words>
  <Application>Microsoft Office PowerPoint</Application>
  <PresentationFormat>Custom</PresentationFormat>
  <Paragraphs>148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Data Structures</vt:lpstr>
      <vt:lpstr>Table of Contents</vt:lpstr>
      <vt:lpstr>Have a Question?</vt:lpstr>
      <vt:lpstr>Data Structures</vt:lpstr>
      <vt:lpstr>Data Structures – Course Program</vt:lpstr>
      <vt:lpstr>Data Structures – Course Program (2)</vt:lpstr>
      <vt:lpstr>The Trainers Team</vt:lpstr>
      <vt:lpstr>Trainers Team</vt:lpstr>
      <vt:lpstr>Training Duration – Data Structures</vt:lpstr>
      <vt:lpstr>Programming Languages</vt:lpstr>
      <vt:lpstr>Scoring System for the "Data Structures"</vt:lpstr>
      <vt:lpstr>Data Structures – Practical Exam</vt:lpstr>
      <vt:lpstr>Resources</vt:lpstr>
      <vt:lpstr>Data Structures Web Site, Forum and FB Group</vt:lpstr>
      <vt:lpstr>Data Structures Slides and Videos</vt:lpstr>
      <vt:lpstr>Data Structures – Additional Resources</vt:lpstr>
      <vt:lpstr>Recommended Software</vt:lpstr>
      <vt:lpstr>Data Structures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/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2018-01-08T15:40:19Z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